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DCF1C-AD7E-6547-9241-3274737F40CF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0178-E7B3-434B-B392-0776908E6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800" y="46944"/>
            <a:ext cx="90762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  <a:latin typeface="Times New Roman"/>
              </a:rPr>
              <a:t>Hires science team</a:t>
            </a:r>
            <a:r>
              <a:rPr lang="en-US" sz="2000" b="1" dirty="0" smtClean="0">
                <a:solidFill>
                  <a:srgbClr val="000090"/>
                </a:solidFill>
                <a:latin typeface="Times New Roman"/>
              </a:rPr>
              <a:t>   </a:t>
            </a:r>
            <a:endParaRPr lang="en-US" sz="2000" b="1" dirty="0" smtClean="0">
              <a:solidFill>
                <a:srgbClr val="000090"/>
              </a:solidFill>
              <a:latin typeface="Times New Roman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/>
              </a:rPr>
              <a:t>o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</a:rPr>
              <a:t>n 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</a:rPr>
              <a:t>September 3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/>
              </a:rPr>
              <a:t>rd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</a:rPr>
              <a:t>, 2013 Livia wrote:</a:t>
            </a:r>
            <a:endParaRPr lang="en-US" sz="2000" b="1" dirty="0" smtClean="0">
              <a:solidFill>
                <a:srgbClr val="FF0000"/>
              </a:solidFill>
              <a:latin typeface="Times New Roman"/>
            </a:endParaRPr>
          </a:p>
          <a:p>
            <a:r>
              <a:rPr lang="en-US" sz="1400" dirty="0" smtClean="0">
                <a:latin typeface="Times New Roman"/>
              </a:rPr>
              <a:t>….I </a:t>
            </a:r>
            <a:r>
              <a:rPr lang="en-US" sz="1400" dirty="0">
                <a:latin typeface="Times New Roman"/>
              </a:rPr>
              <a:t>have prepared </a:t>
            </a:r>
            <a:r>
              <a:rPr lang="en-US" sz="1400" b="1" dirty="0">
                <a:latin typeface="Times New Roman"/>
              </a:rPr>
              <a:t>a provisional list of [urgent] </a:t>
            </a:r>
            <a:r>
              <a:rPr lang="en-US" sz="1400" b="1" dirty="0" smtClean="0">
                <a:latin typeface="Times New Roman"/>
              </a:rPr>
              <a:t>issues that </a:t>
            </a:r>
            <a:r>
              <a:rPr lang="en-US" sz="1400" b="1" dirty="0">
                <a:latin typeface="Times New Roman"/>
              </a:rPr>
              <a:t>in my opinion we should discuss at the</a:t>
            </a:r>
            <a:r>
              <a:rPr lang="en-US" sz="1400" b="1" dirty="0" smtClean="0">
                <a:latin typeface="Times New Roman"/>
              </a:rPr>
              <a:t> face</a:t>
            </a:r>
            <a:r>
              <a:rPr lang="en-US" sz="1400" b="1" dirty="0">
                <a:latin typeface="Times New Roman"/>
              </a:rPr>
              <a:t>-to-face meeting in </a:t>
            </a:r>
            <a:r>
              <a:rPr lang="en-US" sz="1400" b="1" dirty="0" smtClean="0">
                <a:latin typeface="Times New Roman"/>
              </a:rPr>
              <a:t>October. This </a:t>
            </a:r>
            <a:r>
              <a:rPr lang="en-US" sz="1400" b="1" dirty="0">
                <a:latin typeface="Times New Roman"/>
              </a:rPr>
              <a:t>list does not pretend to be complete and any further suggestion/</a:t>
            </a:r>
            <a:r>
              <a:rPr lang="en-US" sz="1400" b="1" dirty="0" smtClean="0">
                <a:latin typeface="Times New Roman"/>
              </a:rPr>
              <a:t>input from </a:t>
            </a:r>
            <a:r>
              <a:rPr lang="en-US" sz="1400" b="1" dirty="0">
                <a:latin typeface="Times New Roman"/>
              </a:rPr>
              <a:t>you is obviously very welcome</a:t>
            </a:r>
            <a:r>
              <a:rPr lang="en-US" sz="1400" b="1" dirty="0" smtClean="0">
                <a:latin typeface="Times New Roman"/>
              </a:rPr>
              <a:t>, especially from </a:t>
            </a:r>
            <a:r>
              <a:rPr lang="en-US" sz="1400" b="1" dirty="0">
                <a:latin typeface="Times New Roman"/>
              </a:rPr>
              <a:t>those who cannot </a:t>
            </a:r>
            <a:r>
              <a:rPr lang="en-US" sz="1400" b="1" dirty="0" smtClean="0">
                <a:latin typeface="Times New Roman"/>
              </a:rPr>
              <a:t>attend the </a:t>
            </a:r>
            <a:r>
              <a:rPr lang="en-US" sz="1400" b="1" dirty="0">
                <a:latin typeface="Times New Roman"/>
              </a:rPr>
              <a:t>meeting</a:t>
            </a:r>
            <a:r>
              <a:rPr lang="en-US" sz="1400" b="1" dirty="0" smtClean="0">
                <a:latin typeface="Times New Roman"/>
              </a:rPr>
              <a:t>.</a:t>
            </a:r>
            <a:endParaRPr lang="en-US" sz="1400" b="1" dirty="0" smtClean="0">
              <a:latin typeface="Times New Roman"/>
            </a:endParaRPr>
          </a:p>
          <a:p>
            <a:pPr marL="342900" indent="-342900"/>
            <a:endParaRPr lang="en-US" sz="500" b="1" dirty="0" smtClean="0">
              <a:latin typeface="Times New Roman"/>
            </a:endParaRPr>
          </a:p>
          <a:p>
            <a:pPr marL="342900" indent="-342900"/>
            <a:r>
              <a:rPr lang="en-US" sz="1600" b="1" dirty="0" smtClean="0">
                <a:latin typeface="Times New Roman"/>
              </a:rPr>
              <a:t>1</a:t>
            </a:r>
            <a:r>
              <a:rPr lang="en-US" sz="1600" b="1" dirty="0" smtClean="0">
                <a:latin typeface="Times New Roman"/>
              </a:rPr>
              <a:t>) science </a:t>
            </a:r>
            <a:r>
              <a:rPr lang="en-US" sz="1600" b="1" dirty="0">
                <a:latin typeface="Times New Roman"/>
              </a:rPr>
              <a:t>team: composition + Chair and </a:t>
            </a:r>
            <a:r>
              <a:rPr lang="en-US" sz="1600" b="1" dirty="0" smtClean="0">
                <a:latin typeface="Times New Roman"/>
              </a:rPr>
              <a:t>deputy</a:t>
            </a:r>
          </a:p>
          <a:p>
            <a:pPr marL="342900" indent="-342900"/>
            <a:r>
              <a:rPr lang="en-US" sz="1400" dirty="0" smtClean="0">
                <a:latin typeface="Times New Roman"/>
              </a:rPr>
              <a:t>In </a:t>
            </a:r>
            <a:r>
              <a:rPr lang="en-US" sz="1400" dirty="0">
                <a:latin typeface="Times New Roman"/>
              </a:rPr>
              <a:t>this respect, we have to consider that according to the</a:t>
            </a:r>
            <a:r>
              <a:rPr lang="en-US" sz="1400" dirty="0" smtClean="0">
                <a:latin typeface="Times New Roman"/>
              </a:rPr>
              <a:t> WP we </a:t>
            </a:r>
            <a:r>
              <a:rPr lang="en-US" sz="1400" dirty="0">
                <a:latin typeface="Times New Roman"/>
              </a:rPr>
              <a:t>need the following cases (at least) to be represented</a:t>
            </a:r>
            <a:r>
              <a:rPr lang="en-US" sz="1400" dirty="0" smtClean="0">
                <a:latin typeface="Times New Roman"/>
              </a:rPr>
              <a:t>:</a:t>
            </a:r>
          </a:p>
          <a:p>
            <a:pPr marL="342900" indent="-342900"/>
            <a:r>
              <a:rPr lang="en-US" sz="1400" b="1" dirty="0" smtClean="0">
                <a:latin typeface="Times New Roman"/>
              </a:rPr>
              <a:t>a</a:t>
            </a:r>
            <a:r>
              <a:rPr lang="en-US" sz="1400" dirty="0">
                <a:latin typeface="Times New Roman"/>
              </a:rPr>
              <a:t>) solar system (?</a:t>
            </a:r>
            <a:r>
              <a:rPr lang="en-US" sz="1400" dirty="0" smtClean="0">
                <a:latin typeface="Times New Roman"/>
              </a:rPr>
              <a:t>)</a:t>
            </a:r>
          </a:p>
          <a:p>
            <a:pPr marL="342900" indent="-342900"/>
            <a:r>
              <a:rPr lang="en-US" sz="1400" b="1" dirty="0" err="1" smtClean="0">
                <a:latin typeface="Times New Roman"/>
              </a:rPr>
              <a:t>b</a:t>
            </a:r>
            <a:r>
              <a:rPr lang="en-US" sz="1400" dirty="0">
                <a:latin typeface="Times New Roman"/>
              </a:rPr>
              <a:t>) </a:t>
            </a:r>
            <a:r>
              <a:rPr lang="en-US" sz="1400" dirty="0" err="1">
                <a:latin typeface="Times New Roman"/>
              </a:rPr>
              <a:t>exo</a:t>
            </a:r>
            <a:r>
              <a:rPr lang="en-US" sz="1400" dirty="0">
                <a:latin typeface="Times New Roman"/>
              </a:rPr>
              <a:t>-</a:t>
            </a:r>
            <a:r>
              <a:rPr lang="en-US" sz="1400" dirty="0" smtClean="0">
                <a:latin typeface="Times New Roman"/>
              </a:rPr>
              <a:t>planets</a:t>
            </a:r>
          </a:p>
          <a:p>
            <a:pPr marL="342900" indent="-342900"/>
            <a:r>
              <a:rPr lang="en-US" sz="1400" b="1" dirty="0" err="1" smtClean="0">
                <a:latin typeface="Times New Roman"/>
              </a:rPr>
              <a:t>c</a:t>
            </a:r>
            <a:r>
              <a:rPr lang="en-US" sz="1400" dirty="0">
                <a:latin typeface="Times New Roman"/>
              </a:rPr>
              <a:t>) stellar structure/atmospheres and </a:t>
            </a:r>
            <a:r>
              <a:rPr lang="en-US" sz="1400" dirty="0" smtClean="0">
                <a:latin typeface="Times New Roman"/>
              </a:rPr>
              <a:t>evolution</a:t>
            </a:r>
          </a:p>
          <a:p>
            <a:pPr marL="342900" indent="-342900"/>
            <a:r>
              <a:rPr lang="en-US" sz="1400" b="1" dirty="0" err="1" smtClean="0">
                <a:latin typeface="Times New Roman"/>
              </a:rPr>
              <a:t>d</a:t>
            </a:r>
            <a:r>
              <a:rPr lang="en-US" sz="1400" dirty="0">
                <a:latin typeface="Times New Roman"/>
              </a:rPr>
              <a:t>) stellar populations and </a:t>
            </a:r>
            <a:r>
              <a:rPr lang="en-US" sz="1400" dirty="0" err="1" smtClean="0">
                <a:latin typeface="Times New Roman"/>
              </a:rPr>
              <a:t>archaelogy</a:t>
            </a:r>
            <a:endParaRPr lang="en-US" sz="1400" dirty="0" smtClean="0">
              <a:latin typeface="Times New Roman"/>
            </a:endParaRPr>
          </a:p>
          <a:p>
            <a:pPr marL="342900" indent="-342900"/>
            <a:r>
              <a:rPr lang="en-US" sz="1400" b="1" dirty="0" err="1" smtClean="0">
                <a:latin typeface="Times New Roman"/>
              </a:rPr>
              <a:t>e</a:t>
            </a:r>
            <a:r>
              <a:rPr lang="en-US" sz="1400" dirty="0">
                <a:latin typeface="Times New Roman"/>
              </a:rPr>
              <a:t>) galaxy evolution &amp; </a:t>
            </a:r>
            <a:r>
              <a:rPr lang="en-US" sz="1400" dirty="0" err="1" smtClean="0">
                <a:latin typeface="Times New Roman"/>
              </a:rPr>
              <a:t>BHs</a:t>
            </a:r>
            <a:endParaRPr lang="en-US" sz="1400" dirty="0" smtClean="0">
              <a:latin typeface="Times New Roman"/>
            </a:endParaRPr>
          </a:p>
          <a:p>
            <a:pPr marL="342900" indent="-342900"/>
            <a:r>
              <a:rPr lang="en-US" sz="1400" b="1" dirty="0" err="1" smtClean="0">
                <a:latin typeface="Times New Roman"/>
              </a:rPr>
              <a:t>f</a:t>
            </a:r>
            <a:r>
              <a:rPr lang="en-US" sz="1400" dirty="0">
                <a:latin typeface="Times New Roman"/>
              </a:rPr>
              <a:t>) IGM, pristine gas &amp; </a:t>
            </a:r>
            <a:r>
              <a:rPr lang="en-US" sz="1400" dirty="0" err="1" smtClean="0">
                <a:latin typeface="Times New Roman"/>
              </a:rPr>
              <a:t>reionization</a:t>
            </a:r>
            <a:endParaRPr lang="en-US" sz="1400" dirty="0" smtClean="0">
              <a:latin typeface="Times New Roman"/>
            </a:endParaRPr>
          </a:p>
          <a:p>
            <a:pPr marL="342900" indent="-342900"/>
            <a:r>
              <a:rPr lang="en-US" sz="1400" b="1" dirty="0" err="1" smtClean="0">
                <a:latin typeface="Times New Roman"/>
              </a:rPr>
              <a:t>g</a:t>
            </a:r>
            <a:r>
              <a:rPr lang="en-US" sz="1400" dirty="0">
                <a:latin typeface="Times New Roman"/>
              </a:rPr>
              <a:t>) fundamental physics &amp; </a:t>
            </a:r>
            <a:r>
              <a:rPr lang="en-US" sz="1400" dirty="0" smtClean="0">
                <a:latin typeface="Times New Roman"/>
              </a:rPr>
              <a:t>cosmology</a:t>
            </a:r>
          </a:p>
          <a:p>
            <a:pPr marL="342900" indent="-342900"/>
            <a:r>
              <a:rPr lang="en-US" sz="1400" dirty="0" smtClean="0">
                <a:latin typeface="Times New Roman"/>
              </a:rPr>
              <a:t>We </a:t>
            </a:r>
            <a:r>
              <a:rPr lang="en-US" sz="1400" dirty="0">
                <a:latin typeface="Times New Roman"/>
              </a:rPr>
              <a:t>can think for example to have a medium-size science team with 2-3 representatives</a:t>
            </a:r>
            <a:r>
              <a:rPr lang="en-US" sz="1400" dirty="0" smtClean="0">
                <a:latin typeface="Times New Roman"/>
              </a:rPr>
              <a:t>  for </a:t>
            </a:r>
            <a:r>
              <a:rPr lang="en-US" sz="1400" dirty="0">
                <a:latin typeface="Times New Roman"/>
              </a:rPr>
              <a:t>each case</a:t>
            </a:r>
            <a:r>
              <a:rPr lang="en-US" sz="1400" dirty="0" smtClean="0">
                <a:latin typeface="Times New Roman"/>
              </a:rPr>
              <a:t>, or </a:t>
            </a:r>
            <a:r>
              <a:rPr lang="en-US" sz="1400" dirty="0">
                <a:latin typeface="Times New Roman"/>
              </a:rPr>
              <a:t>a larger team</a:t>
            </a:r>
            <a:r>
              <a:rPr lang="en-US" sz="1400" dirty="0" smtClean="0">
                <a:latin typeface="Times New Roman"/>
              </a:rPr>
              <a:t> </a:t>
            </a:r>
          </a:p>
          <a:p>
            <a:pPr marL="342900" indent="-342900"/>
            <a:r>
              <a:rPr lang="en-US" sz="1400" dirty="0" smtClean="0">
                <a:latin typeface="Times New Roman"/>
              </a:rPr>
              <a:t>organized </a:t>
            </a:r>
            <a:r>
              <a:rPr lang="en-US" sz="1400" dirty="0">
                <a:latin typeface="Times New Roman"/>
              </a:rPr>
              <a:t>in small panels/work packages,</a:t>
            </a:r>
            <a:r>
              <a:rPr lang="en-US" sz="1400" dirty="0" smtClean="0">
                <a:latin typeface="Times New Roman"/>
              </a:rPr>
              <a:t>  each </a:t>
            </a:r>
            <a:r>
              <a:rPr lang="en-US" sz="1400" dirty="0">
                <a:latin typeface="Times New Roman"/>
              </a:rPr>
              <a:t>one with a coordinator (and eventually a deputy)</a:t>
            </a:r>
            <a:r>
              <a:rPr lang="en-US" sz="1400" dirty="0" smtClean="0">
                <a:latin typeface="Times New Roman"/>
              </a:rPr>
              <a:t>, who </a:t>
            </a:r>
            <a:r>
              <a:rPr lang="en-US" sz="1400" dirty="0">
                <a:latin typeface="Times New Roman"/>
              </a:rPr>
              <a:t>will be also</a:t>
            </a:r>
            <a:r>
              <a:rPr lang="en-US" sz="1400" dirty="0" smtClean="0">
                <a:latin typeface="Times New Roman"/>
              </a:rPr>
              <a:t> </a:t>
            </a:r>
          </a:p>
          <a:p>
            <a:pPr marL="342900" indent="-342900"/>
            <a:r>
              <a:rPr lang="en-US" sz="1400" dirty="0" smtClean="0">
                <a:latin typeface="Times New Roman"/>
              </a:rPr>
              <a:t>effective members </a:t>
            </a:r>
            <a:r>
              <a:rPr lang="en-US" sz="1400" dirty="0">
                <a:latin typeface="Times New Roman"/>
              </a:rPr>
              <a:t>of a smaller core team that will meet more regularly and frequently</a:t>
            </a:r>
            <a:r>
              <a:rPr lang="en-US" sz="1400" dirty="0" smtClean="0">
                <a:latin typeface="Times New Roman"/>
              </a:rPr>
              <a:t>.</a:t>
            </a:r>
            <a:endParaRPr lang="en-US" sz="1400" dirty="0" smtClean="0">
              <a:latin typeface="Times New Roman"/>
            </a:endParaRPr>
          </a:p>
          <a:p>
            <a:pPr marL="342900" indent="-342900"/>
            <a:endParaRPr lang="en-US" sz="700" b="1" dirty="0" smtClean="0">
              <a:latin typeface="Times New Roman"/>
            </a:endParaRPr>
          </a:p>
          <a:p>
            <a:pPr marL="342900" indent="-342900"/>
            <a:r>
              <a:rPr lang="en-US" sz="1600" b="1" dirty="0" smtClean="0">
                <a:latin typeface="Times New Roman"/>
              </a:rPr>
              <a:t>2</a:t>
            </a:r>
            <a:r>
              <a:rPr lang="en-US" sz="1600" b="1" dirty="0">
                <a:latin typeface="Times New Roman"/>
              </a:rPr>
              <a:t>) white book: refinements and additional topics (e.g. the solar system</a:t>
            </a:r>
            <a:r>
              <a:rPr lang="en-US" sz="1600" b="1" dirty="0" smtClean="0">
                <a:latin typeface="Times New Roman"/>
              </a:rPr>
              <a:t>)</a:t>
            </a:r>
          </a:p>
          <a:p>
            <a:pPr marL="342900" indent="-342900"/>
            <a:r>
              <a:rPr lang="en-US" sz="1400" dirty="0" smtClean="0">
                <a:latin typeface="Times New Roman"/>
              </a:rPr>
              <a:t>In </a:t>
            </a:r>
            <a:r>
              <a:rPr lang="en-US" sz="1400" dirty="0">
                <a:latin typeface="Times New Roman"/>
              </a:rPr>
              <a:t>this context we should also discuss whether for each case we </a:t>
            </a:r>
            <a:r>
              <a:rPr lang="en-US" sz="1400" dirty="0" smtClean="0">
                <a:latin typeface="Times New Roman"/>
              </a:rPr>
              <a:t>want to </a:t>
            </a:r>
            <a:r>
              <a:rPr lang="en-US" sz="1400" dirty="0">
                <a:latin typeface="Times New Roman"/>
              </a:rPr>
              <a:t>quantify the minimum/optimal number of </a:t>
            </a:r>
            <a:r>
              <a:rPr lang="en-US" sz="1400" dirty="0" smtClean="0">
                <a:latin typeface="Times New Roman"/>
              </a:rPr>
              <a:t>objects</a:t>
            </a:r>
          </a:p>
          <a:p>
            <a:pPr marL="342900" indent="-342900"/>
            <a:r>
              <a:rPr lang="en-US" sz="1400" dirty="0" smtClean="0">
                <a:latin typeface="Times New Roman"/>
              </a:rPr>
              <a:t>that </a:t>
            </a:r>
            <a:r>
              <a:rPr lang="en-US" sz="1400" dirty="0">
                <a:latin typeface="Times New Roman"/>
              </a:rPr>
              <a:t>need to be </a:t>
            </a:r>
            <a:r>
              <a:rPr lang="en-US" sz="1400" dirty="0" smtClean="0">
                <a:latin typeface="Times New Roman"/>
              </a:rPr>
              <a:t>observed in </a:t>
            </a:r>
            <a:r>
              <a:rPr lang="en-US" sz="1400" dirty="0">
                <a:latin typeface="Times New Roman"/>
              </a:rPr>
              <a:t>order to fulfill the science goal or whether this will be </a:t>
            </a:r>
            <a:r>
              <a:rPr lang="en-US" sz="1400" dirty="0" smtClean="0">
                <a:latin typeface="Times New Roman"/>
              </a:rPr>
              <a:t>matter of </a:t>
            </a:r>
            <a:r>
              <a:rPr lang="en-US" sz="1400" dirty="0">
                <a:latin typeface="Times New Roman"/>
              </a:rPr>
              <a:t>investigation for a subsequent</a:t>
            </a:r>
            <a:r>
              <a:rPr lang="en-US" sz="1400" dirty="0" smtClean="0">
                <a:latin typeface="Times New Roman"/>
              </a:rPr>
              <a:t> </a:t>
            </a:r>
          </a:p>
          <a:p>
            <a:pPr marL="342900" indent="-342900"/>
            <a:r>
              <a:rPr lang="en-US" sz="1400" dirty="0" smtClean="0">
                <a:latin typeface="Times New Roman"/>
              </a:rPr>
              <a:t>preliminary </a:t>
            </a:r>
            <a:r>
              <a:rPr lang="en-US" sz="1400" dirty="0">
                <a:latin typeface="Times New Roman"/>
              </a:rPr>
              <a:t>design review</a:t>
            </a:r>
            <a:r>
              <a:rPr lang="en-US" sz="1400" dirty="0" smtClean="0">
                <a:latin typeface="Times New Roman"/>
              </a:rPr>
              <a:t>.</a:t>
            </a:r>
            <a:endParaRPr lang="en-US" sz="1400" dirty="0" smtClean="0">
              <a:latin typeface="Times New Roman"/>
            </a:endParaRPr>
          </a:p>
          <a:p>
            <a:pPr marL="342900" indent="-342900"/>
            <a:endParaRPr lang="en-US" sz="500" b="1" dirty="0" smtClean="0">
              <a:latin typeface="Times New Roman"/>
            </a:endParaRPr>
          </a:p>
          <a:p>
            <a:pPr marL="342900" indent="-342900"/>
            <a:r>
              <a:rPr lang="en-US" sz="1400" b="1" dirty="0" smtClean="0">
                <a:latin typeface="Times New Roman"/>
              </a:rPr>
              <a:t>3) </a:t>
            </a:r>
            <a:r>
              <a:rPr lang="en-US" sz="1600" b="1" dirty="0" smtClean="0">
                <a:latin typeface="Times New Roman"/>
              </a:rPr>
              <a:t>web </a:t>
            </a:r>
            <a:r>
              <a:rPr lang="en-US" sz="1600" b="1" dirty="0">
                <a:latin typeface="Times New Roman"/>
              </a:rPr>
              <a:t>page for </a:t>
            </a:r>
            <a:r>
              <a:rPr lang="en-US" sz="1600" b="1" dirty="0" smtClean="0">
                <a:latin typeface="Times New Roman"/>
              </a:rPr>
              <a:t>science</a:t>
            </a:r>
          </a:p>
          <a:p>
            <a:pPr marL="342900" indent="-342900"/>
            <a:endParaRPr lang="en-US" sz="600" b="1" dirty="0" smtClean="0">
              <a:latin typeface="Times New Roman"/>
            </a:endParaRPr>
          </a:p>
          <a:p>
            <a:pPr marL="342900" indent="-342900"/>
            <a:r>
              <a:rPr lang="en-US" sz="1400" b="1" dirty="0" smtClean="0">
                <a:latin typeface="Times New Roman"/>
              </a:rPr>
              <a:t>4</a:t>
            </a:r>
            <a:r>
              <a:rPr lang="en-US" sz="1400" b="1" dirty="0">
                <a:latin typeface="Times New Roman"/>
              </a:rPr>
              <a:t>) </a:t>
            </a:r>
            <a:r>
              <a:rPr lang="en-US" sz="1600" b="1" dirty="0">
                <a:latin typeface="Times New Roman"/>
              </a:rPr>
              <a:t>required simulations to constrain fundamental top level </a:t>
            </a:r>
            <a:r>
              <a:rPr lang="en-US" sz="1600" b="1" dirty="0" smtClean="0">
                <a:latin typeface="Times New Roman"/>
              </a:rPr>
              <a:t>requirements</a:t>
            </a:r>
            <a:endParaRPr lang="en-US" sz="1400" b="1" dirty="0" smtClean="0">
              <a:latin typeface="Times New Roman"/>
            </a:endParaRPr>
          </a:p>
          <a:p>
            <a:pPr marL="342900" indent="-342900"/>
            <a:r>
              <a:rPr lang="en-US" sz="1400" dirty="0" smtClean="0">
                <a:latin typeface="Times New Roman"/>
              </a:rPr>
              <a:t>(</a:t>
            </a:r>
            <a:r>
              <a:rPr lang="en-US" sz="1400" dirty="0">
                <a:latin typeface="Times New Roman"/>
              </a:rPr>
              <a:t>e.g. stability, accuracy etc. as already briefly discussed in </a:t>
            </a:r>
            <a:r>
              <a:rPr lang="en-US" sz="1400" dirty="0" smtClean="0">
                <a:latin typeface="Times New Roman"/>
              </a:rPr>
              <a:t>Cambridge last </a:t>
            </a:r>
            <a:r>
              <a:rPr lang="en-US" sz="1400" dirty="0">
                <a:latin typeface="Times New Roman"/>
              </a:rPr>
              <a:t>February</a:t>
            </a:r>
            <a:r>
              <a:rPr lang="en-US" sz="1400" dirty="0" smtClean="0">
                <a:latin typeface="Times New Roman"/>
              </a:rPr>
              <a:t>)</a:t>
            </a:r>
          </a:p>
          <a:p>
            <a:pPr marL="342900" indent="-342900"/>
            <a:endParaRPr lang="en-US" sz="700" dirty="0" smtClean="0">
              <a:latin typeface="Times New Roman"/>
            </a:endParaRPr>
          </a:p>
          <a:p>
            <a:pPr marL="342900" indent="-342900"/>
            <a:r>
              <a:rPr lang="en-US" sz="1400" b="1" dirty="0" smtClean="0">
                <a:latin typeface="Times New Roman"/>
              </a:rPr>
              <a:t>5</a:t>
            </a:r>
            <a:r>
              <a:rPr lang="en-US" sz="1400" b="1" dirty="0">
                <a:latin typeface="Times New Roman"/>
              </a:rPr>
              <a:t>)</a:t>
            </a:r>
            <a:r>
              <a:rPr lang="en-US" sz="1400" b="1" dirty="0" smtClean="0">
                <a:latin typeface="Times New Roman"/>
              </a:rPr>
              <a:t> </a:t>
            </a:r>
            <a:r>
              <a:rPr lang="en-US" sz="1600" b="1" dirty="0" smtClean="0">
                <a:latin typeface="Times New Roman"/>
              </a:rPr>
              <a:t>some </a:t>
            </a:r>
            <a:r>
              <a:rPr lang="en-US" sz="1600" b="1" dirty="0">
                <a:latin typeface="Times New Roman"/>
              </a:rPr>
              <a:t>planning for the next 6 months (at least), with tentative </a:t>
            </a:r>
            <a:r>
              <a:rPr lang="en-US" sz="1600" b="1" dirty="0" smtClean="0">
                <a:latin typeface="Times New Roman"/>
              </a:rPr>
              <a:t>dates for </a:t>
            </a:r>
            <a:r>
              <a:rPr lang="en-US" sz="1600" b="1" dirty="0">
                <a:latin typeface="Times New Roman"/>
              </a:rPr>
              <a:t>the next </a:t>
            </a:r>
            <a:r>
              <a:rPr lang="en-US" sz="1600" b="1" dirty="0" err="1">
                <a:latin typeface="Times New Roman"/>
              </a:rPr>
              <a:t>meeting(s</a:t>
            </a:r>
            <a:r>
              <a:rPr lang="en-US" sz="1600" b="1" dirty="0" smtClean="0">
                <a:latin typeface="Times New Roman"/>
              </a:rPr>
              <a:t>)</a:t>
            </a:r>
            <a:endParaRPr lang="en-US" sz="1400" b="1" dirty="0" smtClean="0">
              <a:latin typeface="Times New Roman"/>
            </a:endParaRPr>
          </a:p>
          <a:p>
            <a:r>
              <a:rPr lang="en-US" sz="1400" dirty="0" smtClean="0">
                <a:latin typeface="Times New Roman"/>
              </a:rPr>
              <a:t>In </a:t>
            </a:r>
            <a:r>
              <a:rPr lang="en-US" sz="1400" dirty="0">
                <a:latin typeface="Times New Roman"/>
              </a:rPr>
              <a:t>this respect, it would be very useful if those of you who cannot </a:t>
            </a:r>
            <a:r>
              <a:rPr lang="en-US" sz="1400" dirty="0" smtClean="0">
                <a:latin typeface="Times New Roman"/>
              </a:rPr>
              <a:t>attend the </a:t>
            </a:r>
            <a:r>
              <a:rPr lang="en-US" sz="1400" dirty="0">
                <a:latin typeface="Times New Roman"/>
              </a:rPr>
              <a:t>face-to-face meeting</a:t>
            </a:r>
            <a:r>
              <a:rPr lang="en-US" sz="1400" dirty="0" smtClean="0">
                <a:latin typeface="Times New Roman"/>
              </a:rPr>
              <a:t>  will </a:t>
            </a:r>
            <a:r>
              <a:rPr lang="en-US" sz="1400" dirty="0">
                <a:latin typeface="Times New Roman"/>
              </a:rPr>
              <a:t>send us their black</a:t>
            </a:r>
            <a:r>
              <a:rPr lang="en-US" sz="1400" dirty="0" smtClean="0">
                <a:latin typeface="Times New Roman"/>
              </a:rPr>
              <a:t> </a:t>
            </a:r>
          </a:p>
          <a:p>
            <a:r>
              <a:rPr lang="en-US" sz="1400" dirty="0" smtClean="0">
                <a:latin typeface="Times New Roman"/>
              </a:rPr>
              <a:t>(</a:t>
            </a:r>
            <a:r>
              <a:rPr lang="en-US" sz="1400" dirty="0">
                <a:latin typeface="Times New Roman"/>
              </a:rPr>
              <a:t>=impossible</a:t>
            </a:r>
            <a:r>
              <a:rPr lang="en-US" sz="1400" dirty="0" smtClean="0">
                <a:latin typeface="Times New Roman"/>
              </a:rPr>
              <a:t>) dates</a:t>
            </a:r>
            <a:r>
              <a:rPr lang="en-US" sz="1400" dirty="0">
                <a:latin typeface="Times New Roman"/>
              </a:rPr>
              <a:t>/windows in the November 2013 - March 2014 period</a:t>
            </a:r>
            <a:r>
              <a:rPr lang="en-US" sz="1400" dirty="0" smtClean="0">
                <a:latin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564"/>
            <a:ext cx="9144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000090"/>
                </a:solidFill>
                <a:latin typeface="Times New Roman"/>
              </a:rPr>
              <a:t>Hires </a:t>
            </a:r>
            <a:r>
              <a:rPr lang="en-US" sz="3200" b="1" dirty="0" smtClean="0">
                <a:solidFill>
                  <a:srgbClr val="000090"/>
                </a:solidFill>
                <a:latin typeface="Times New Roman"/>
              </a:rPr>
              <a:t>science </a:t>
            </a:r>
            <a:r>
              <a:rPr lang="en-US" sz="3200" b="1" dirty="0" smtClean="0">
                <a:solidFill>
                  <a:srgbClr val="000090"/>
                </a:solidFill>
                <a:latin typeface="Times New Roman"/>
              </a:rPr>
              <a:t>team</a:t>
            </a:r>
            <a:r>
              <a:rPr lang="en-US" sz="2400" b="1" dirty="0" smtClean="0">
                <a:solidFill>
                  <a:srgbClr val="000090"/>
                </a:solidFill>
                <a:latin typeface="Times New Roman"/>
              </a:rPr>
              <a:t>   </a:t>
            </a:r>
          </a:p>
          <a:p>
            <a:pPr marL="342900" indent="-342900"/>
            <a:endParaRPr lang="en-US" sz="2400" b="1" dirty="0" smtClean="0">
              <a:solidFill>
                <a:srgbClr val="000090"/>
              </a:solidFill>
              <a:latin typeface="Times New Roman"/>
            </a:endParaRPr>
          </a:p>
          <a:p>
            <a:pPr marL="342900" indent="-342900"/>
            <a:endParaRPr lang="en-US" sz="2000" b="1" dirty="0" smtClean="0">
              <a:solidFill>
                <a:srgbClr val="FF0000"/>
              </a:solidFill>
              <a:latin typeface="Times New Roman"/>
            </a:endParaRPr>
          </a:p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  <a:latin typeface="Times New Roman"/>
              </a:rPr>
              <a:t>only 4 participants to the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</a:rPr>
              <a:t>Brera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</a:rPr>
              <a:t> meeting…</a:t>
            </a:r>
            <a:endParaRPr lang="en-US" sz="2000" b="1" dirty="0" smtClean="0">
              <a:solidFill>
                <a:srgbClr val="FF0000"/>
              </a:solidFill>
              <a:latin typeface="Times New Roman"/>
            </a:endParaRPr>
          </a:p>
          <a:p>
            <a:pPr marL="342900" indent="-342900"/>
            <a:endParaRPr lang="en-US" b="1" u="sng" dirty="0" smtClean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106" y="733608"/>
            <a:ext cx="915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no inputs by e-mail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only a few remarks 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about 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doodle polls &amp; monthly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telecon</a:t>
            </a:r>
            <a:endParaRPr lang="en-US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16" y="1969779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b="1" u="sng" dirty="0" smtClean="0">
                <a:solidFill>
                  <a:srgbClr val="FF0000"/>
                </a:solidFill>
                <a:latin typeface="Times New Roman"/>
              </a:rPr>
              <a:t>possible reasons: </a:t>
            </a:r>
          </a:p>
          <a:p>
            <a:pPr marL="342900" indent="-342900"/>
            <a:r>
              <a:rPr lang="en-US" sz="2000" b="1" dirty="0" smtClean="0">
                <a:latin typeface="Times New Roman"/>
              </a:rPr>
              <a:t>1) very short advertisement (scarce participation in person) </a:t>
            </a:r>
          </a:p>
          <a:p>
            <a:pPr marL="342900" indent="-342900"/>
            <a:r>
              <a:rPr lang="en-US" sz="2000" b="1" dirty="0" smtClean="0">
                <a:latin typeface="Times New Roman"/>
              </a:rPr>
              <a:t>2) not clear the overall role of the ST now, scarce motivation (no inputs by e-mail)</a:t>
            </a:r>
          </a:p>
        </p:txBody>
      </p:sp>
      <p:sp>
        <p:nvSpPr>
          <p:cNvPr id="6" name="Rectangle 5"/>
          <p:cNvSpPr/>
          <p:nvPr/>
        </p:nvSpPr>
        <p:spPr>
          <a:xfrm>
            <a:off x="7816" y="3475648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b="1" u="sng" dirty="0" smtClean="0">
                <a:solidFill>
                  <a:srgbClr val="FF0000"/>
                </a:solidFill>
                <a:latin typeface="Times New Roman"/>
              </a:rPr>
              <a:t>actions:</a:t>
            </a:r>
          </a:p>
          <a:p>
            <a:pPr marL="342900" indent="-342900"/>
            <a:r>
              <a:rPr lang="en-US" sz="2000" b="1" dirty="0" smtClean="0">
                <a:latin typeface="Times New Roman"/>
              </a:rPr>
              <a:t>1) clarify goals, objectives, activities of the ST</a:t>
            </a:r>
          </a:p>
          <a:p>
            <a:pPr marL="342900" indent="-342900"/>
            <a:r>
              <a:rPr lang="en-US" sz="2000" b="1" dirty="0" smtClean="0">
                <a:latin typeface="Times New Roman"/>
              </a:rPr>
              <a:t>2) verify interest/availability of the persons actually in the ST </a:t>
            </a:r>
          </a:p>
          <a:p>
            <a:pPr marL="342900" indent="-342900"/>
            <a:r>
              <a:rPr lang="en-US" sz="2000" b="1" dirty="0" smtClean="0">
                <a:latin typeface="Times New Roman"/>
              </a:rPr>
              <a:t>3) urgent another face2face meeting but it seems difficult before next February</a:t>
            </a:r>
          </a:p>
          <a:p>
            <a:endParaRPr lang="en-US" sz="2000" b="1" dirty="0" smtClean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115" y="20980"/>
            <a:ext cx="88034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000090"/>
                </a:solidFill>
                <a:latin typeface="Times New Roman"/>
              </a:rPr>
              <a:t>Hires </a:t>
            </a:r>
            <a:r>
              <a:rPr lang="en-US" sz="3200" b="1" dirty="0" smtClean="0">
                <a:solidFill>
                  <a:srgbClr val="000090"/>
                </a:solidFill>
                <a:latin typeface="Times New Roman"/>
              </a:rPr>
              <a:t>science </a:t>
            </a:r>
            <a:r>
              <a:rPr lang="en-US" sz="3200" b="1" dirty="0" smtClean="0">
                <a:solidFill>
                  <a:srgbClr val="000090"/>
                </a:solidFill>
                <a:latin typeface="Times New Roman"/>
              </a:rPr>
              <a:t>team</a:t>
            </a:r>
            <a:endParaRPr lang="en-US" sz="2800" b="1" dirty="0" smtClean="0">
              <a:solidFill>
                <a:srgbClr val="000090"/>
              </a:solidFill>
              <a:latin typeface="Times New Roman"/>
            </a:endParaRPr>
          </a:p>
          <a:p>
            <a:pPr marL="342900" indent="-342900"/>
            <a:endParaRPr lang="en-US" sz="1000" b="1" dirty="0" smtClean="0">
              <a:latin typeface="Times New Roman"/>
            </a:endParaRPr>
          </a:p>
          <a:p>
            <a:r>
              <a:rPr lang="en-US" b="1" u="sng" dirty="0" smtClean="0">
                <a:solidFill>
                  <a:srgbClr val="FF0000"/>
                </a:solidFill>
                <a:latin typeface="Times New Roman"/>
              </a:rPr>
              <a:t>we discussed about priorities…</a:t>
            </a:r>
          </a:p>
          <a:p>
            <a:r>
              <a:rPr lang="en-US" dirty="0" smtClean="0">
                <a:latin typeface="Times New Roman"/>
              </a:rPr>
              <a:t>1) identifying science cases which are most critical for the instrument design</a:t>
            </a:r>
          </a:p>
          <a:p>
            <a:r>
              <a:rPr lang="en-US" dirty="0" smtClean="0">
                <a:latin typeface="Times New Roman"/>
              </a:rPr>
              <a:t>2) identifying science cases which are most interesting for the community/consortium </a:t>
            </a:r>
          </a:p>
          <a:p>
            <a:r>
              <a:rPr lang="en-US" dirty="0" smtClean="0">
                <a:latin typeface="Times New Roman"/>
              </a:rPr>
              <a:t>3) identifying science cases which are more strategic</a:t>
            </a:r>
          </a:p>
          <a:p>
            <a:r>
              <a:rPr lang="en-US" dirty="0" smtClean="0">
                <a:latin typeface="Times New Roman"/>
              </a:rPr>
              <a:t>4) alternative approach: promote instrument versatility rather than  giving science </a:t>
            </a:r>
            <a:r>
              <a:rPr lang="en-US" dirty="0" smtClean="0">
                <a:latin typeface="Times New Roman"/>
              </a:rPr>
              <a:t>priorities</a:t>
            </a:r>
            <a:endParaRPr lang="en-US" dirty="0" smtClean="0">
              <a:latin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115" y="2305959"/>
            <a:ext cx="8803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/>
              </a:rPr>
              <a:t>we </a:t>
            </a:r>
            <a:r>
              <a:rPr lang="en-US" b="1" u="sng" dirty="0" smtClean="0">
                <a:solidFill>
                  <a:srgbClr val="FF0000"/>
                </a:solidFill>
                <a:latin typeface="Times New Roman"/>
              </a:rPr>
              <a:t>discussed about some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/>
              </a:rPr>
              <a:t>TLRs</a:t>
            </a:r>
            <a:r>
              <a:rPr lang="en-US" b="1" u="sng" dirty="0" smtClean="0">
                <a:solidFill>
                  <a:srgbClr val="FF0000"/>
                </a:solidFill>
                <a:latin typeface="Times New Roman"/>
              </a:rPr>
              <a:t>:  stability, accuracy, etc.</a:t>
            </a:r>
          </a:p>
          <a:p>
            <a:r>
              <a:rPr lang="en-US" dirty="0" smtClean="0">
                <a:latin typeface="Times New Roman"/>
              </a:rPr>
              <a:t>1WG for </a:t>
            </a:r>
            <a:r>
              <a:rPr lang="en-US" dirty="0" err="1" smtClean="0">
                <a:latin typeface="Times New Roman"/>
              </a:rPr>
              <a:t>exoplanet</a:t>
            </a:r>
            <a:r>
              <a:rPr lang="en-US" dirty="0" smtClean="0">
                <a:latin typeface="Times New Roman"/>
              </a:rPr>
              <a:t> atmospheres (Didier has to be contacted by the Steering Committee)</a:t>
            </a:r>
          </a:p>
          <a:p>
            <a:r>
              <a:rPr lang="en-US" dirty="0" smtClean="0">
                <a:latin typeface="Times New Roman"/>
              </a:rPr>
              <a:t>1 WG for fundamental physics (Stefano will organize it</a:t>
            </a:r>
            <a:r>
              <a:rPr lang="en-US" dirty="0" smtClean="0">
                <a:latin typeface="Times New Roman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141115" y="3464508"/>
            <a:ext cx="880342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/>
              </a:rPr>
              <a:t>we discussed about possible composition </a:t>
            </a:r>
            <a:r>
              <a:rPr lang="en-US" b="1" u="sng" dirty="0" smtClean="0">
                <a:solidFill>
                  <a:srgbClr val="FF0000"/>
                </a:solidFill>
                <a:latin typeface="Times New Roman"/>
              </a:rPr>
              <a:t>of the ST</a:t>
            </a:r>
          </a:p>
          <a:p>
            <a:r>
              <a:rPr lang="en-US" dirty="0" smtClean="0">
                <a:latin typeface="Times New Roman"/>
              </a:rPr>
              <a:t>panels with chairs &amp; deputies + a core team</a:t>
            </a:r>
          </a:p>
          <a:p>
            <a:pPr marL="342900" indent="-342900"/>
            <a:r>
              <a:rPr lang="en-US" sz="1600" b="1" dirty="0" smtClean="0">
                <a:latin typeface="Times New Roman"/>
              </a:rPr>
              <a:t>a</a:t>
            </a:r>
            <a:r>
              <a:rPr lang="en-US" sz="1600" dirty="0" smtClean="0">
                <a:latin typeface="Times New Roman"/>
              </a:rPr>
              <a:t>) solar system (?)</a:t>
            </a:r>
          </a:p>
          <a:p>
            <a:pPr marL="342900" indent="-342900"/>
            <a:r>
              <a:rPr lang="en-US" sz="1600" b="1" dirty="0" err="1" smtClean="0">
                <a:latin typeface="Times New Roman"/>
              </a:rPr>
              <a:t>b</a:t>
            </a:r>
            <a:r>
              <a:rPr lang="en-US" sz="1600" dirty="0" smtClean="0">
                <a:latin typeface="Times New Roman"/>
              </a:rPr>
              <a:t>) </a:t>
            </a:r>
            <a:r>
              <a:rPr lang="en-US" sz="1600" dirty="0" err="1" smtClean="0">
                <a:latin typeface="Times New Roman"/>
              </a:rPr>
              <a:t>exo</a:t>
            </a:r>
            <a:r>
              <a:rPr lang="en-US" sz="1600" dirty="0" smtClean="0">
                <a:latin typeface="Times New Roman"/>
              </a:rPr>
              <a:t>-planets</a:t>
            </a:r>
          </a:p>
          <a:p>
            <a:pPr marL="342900" indent="-342900"/>
            <a:r>
              <a:rPr lang="en-US" sz="1600" b="1" dirty="0" err="1" smtClean="0">
                <a:latin typeface="Times New Roman"/>
              </a:rPr>
              <a:t>c</a:t>
            </a:r>
            <a:r>
              <a:rPr lang="en-US" sz="1600" dirty="0" smtClean="0">
                <a:latin typeface="Times New Roman"/>
              </a:rPr>
              <a:t>) stellar structure/atmospheres and evolution</a:t>
            </a:r>
          </a:p>
          <a:p>
            <a:pPr marL="342900" indent="-342900"/>
            <a:r>
              <a:rPr lang="en-US" sz="1600" b="1" dirty="0" err="1" smtClean="0">
                <a:latin typeface="Times New Roman"/>
              </a:rPr>
              <a:t>d</a:t>
            </a:r>
            <a:r>
              <a:rPr lang="en-US" sz="1600" dirty="0" smtClean="0">
                <a:latin typeface="Times New Roman"/>
              </a:rPr>
              <a:t>) stellar populations and </a:t>
            </a:r>
            <a:r>
              <a:rPr lang="en-US" sz="1600" dirty="0" err="1" smtClean="0">
                <a:latin typeface="Times New Roman"/>
              </a:rPr>
              <a:t>archaelogy</a:t>
            </a:r>
            <a:endParaRPr lang="en-US" sz="1600" dirty="0" smtClean="0">
              <a:latin typeface="Times New Roman"/>
            </a:endParaRPr>
          </a:p>
          <a:p>
            <a:pPr marL="342900" indent="-342900"/>
            <a:r>
              <a:rPr lang="en-US" sz="1600" b="1" dirty="0" err="1" smtClean="0">
                <a:latin typeface="Times New Roman"/>
              </a:rPr>
              <a:t>e</a:t>
            </a:r>
            <a:r>
              <a:rPr lang="en-US" sz="1600" dirty="0" smtClean="0">
                <a:latin typeface="Times New Roman"/>
              </a:rPr>
              <a:t>) galaxy evolution &amp; </a:t>
            </a:r>
            <a:r>
              <a:rPr lang="en-US" sz="1600" dirty="0" err="1" smtClean="0">
                <a:latin typeface="Times New Roman"/>
              </a:rPr>
              <a:t>BHs</a:t>
            </a:r>
            <a:endParaRPr lang="en-US" sz="1600" dirty="0" smtClean="0">
              <a:latin typeface="Times New Roman"/>
            </a:endParaRPr>
          </a:p>
          <a:p>
            <a:pPr marL="342900" indent="-342900"/>
            <a:r>
              <a:rPr lang="en-US" sz="1600" b="1" dirty="0" err="1" smtClean="0">
                <a:latin typeface="Times New Roman"/>
              </a:rPr>
              <a:t>f</a:t>
            </a:r>
            <a:r>
              <a:rPr lang="en-US" sz="1600" dirty="0" smtClean="0">
                <a:latin typeface="Times New Roman"/>
              </a:rPr>
              <a:t>) IGM, pristine gas &amp; </a:t>
            </a:r>
            <a:r>
              <a:rPr lang="en-US" sz="1600" dirty="0" err="1" smtClean="0">
                <a:latin typeface="Times New Roman"/>
              </a:rPr>
              <a:t>reionization</a:t>
            </a:r>
            <a:endParaRPr lang="en-US" sz="1600" dirty="0" smtClean="0">
              <a:latin typeface="Times New Roman"/>
            </a:endParaRPr>
          </a:p>
          <a:p>
            <a:pPr marL="342900" indent="-342900"/>
            <a:r>
              <a:rPr lang="en-US" sz="1600" b="1" dirty="0" err="1" smtClean="0">
                <a:latin typeface="Times New Roman"/>
              </a:rPr>
              <a:t>g</a:t>
            </a:r>
            <a:r>
              <a:rPr lang="en-US" sz="1600" dirty="0" smtClean="0">
                <a:latin typeface="Times New Roman"/>
              </a:rPr>
              <a:t>) fundamental physics &amp; </a:t>
            </a:r>
            <a:r>
              <a:rPr lang="en-US" sz="1600" dirty="0" smtClean="0">
                <a:latin typeface="Times New Roman"/>
              </a:rPr>
              <a:t>cosmology</a:t>
            </a:r>
          </a:p>
          <a:p>
            <a:pPr marL="342900" indent="-342900"/>
            <a:endParaRPr lang="en-US" sz="1600" dirty="0" smtClean="0">
              <a:latin typeface="Times New Roman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/>
              </a:rPr>
              <a:t>b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</a:rPr>
              <a:t>ut to take decisions and nominate a chair  we urgently need a face-to-face meeting with more participants</a:t>
            </a:r>
            <a:endParaRPr lang="en-US" sz="2000" b="1" dirty="0" smtClean="0">
              <a:solidFill>
                <a:srgbClr val="FF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667</Words>
  <Application>Microsoft Macintosh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Manager/>
  <Company>INAF - OABO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Livia Origlia</dc:creator>
  <cp:keywords/>
  <dc:description/>
  <cp:lastModifiedBy>Livia Origlia</cp:lastModifiedBy>
  <cp:revision>9</cp:revision>
  <dcterms:created xsi:type="dcterms:W3CDTF">2013-10-01T20:10:51Z</dcterms:created>
  <dcterms:modified xsi:type="dcterms:W3CDTF">2013-10-01T21:03:06Z</dcterms:modified>
  <cp:category/>
</cp:coreProperties>
</file>